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75" r:id="rId6"/>
    <p:sldId id="260" r:id="rId7"/>
    <p:sldId id="261" r:id="rId8"/>
    <p:sldId id="264" r:id="rId9"/>
    <p:sldId id="276" r:id="rId10"/>
    <p:sldId id="265" r:id="rId11"/>
    <p:sldId id="267" r:id="rId12"/>
    <p:sldId id="266" r:id="rId13"/>
    <p:sldId id="268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SemiBold" panose="020B0600000101010101" charset="-127"/>
      <p:bold r:id="rId20"/>
    </p:embeddedFont>
    <p:embeddedFont>
      <p:font typeface="맑은 고딕 Semilight" panose="020B0502040204020203" pitchFamily="50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00" y="0"/>
            <a:ext cx="60325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800" y="0"/>
            <a:ext cx="3556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680" y="355600"/>
            <a:ext cx="3429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4597400"/>
            <a:ext cx="8636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0" y="7010400"/>
            <a:ext cx="863600" cy="71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5410200"/>
            <a:ext cx="70866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9700" b="0" i="0" u="none" strike="noStrike" dirty="0">
                <a:solidFill>
                  <a:srgbClr val="605C59"/>
                </a:solidFill>
                <a:latin typeface="Pretendard Bold"/>
              </a:rPr>
              <a:t>ML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27780" y="342900"/>
            <a:ext cx="1816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9E9E9E"/>
                </a:solidFill>
                <a:latin typeface="맑은 고딕 Semilight" panose="020B0502040204020203" pitchFamily="50" charset="-127"/>
              </a:rPr>
              <a:t>ML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9800" y="6794500"/>
            <a:ext cx="99441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8200" b="0" i="0" u="none" strike="noStrike">
                <a:solidFill>
                  <a:srgbClr val="605C59"/>
                </a:solidFill>
                <a:latin typeface="Pretendard ExtraBold"/>
              </a:rPr>
              <a:t>: Gamers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22300" y="8255000"/>
            <a:ext cx="45974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5329"/>
              </a:lnSpc>
            </a:pPr>
            <a:r>
              <a:rPr lang="ko-KR" sz="1800" b="0" i="0" u="none" strike="noStrike" dirty="0">
                <a:solidFill>
                  <a:srgbClr val="9E9E9E"/>
                </a:solidFill>
                <a:ea typeface="Pretendard SemiBold"/>
              </a:rPr>
              <a:t>팀장</a:t>
            </a:r>
            <a:r>
              <a:rPr lang="en-US" sz="1800" b="0" i="0" u="none" strike="noStrike" dirty="0">
                <a:solidFill>
                  <a:srgbClr val="9E9E9E"/>
                </a:solidFill>
                <a:latin typeface="Pretendard SemiBold"/>
              </a:rPr>
              <a:t>: </a:t>
            </a:r>
            <a:r>
              <a:rPr lang="ko-KR" sz="1800" b="0" i="0" u="none" strike="noStrike" dirty="0">
                <a:solidFill>
                  <a:srgbClr val="9E9E9E"/>
                </a:solidFill>
                <a:ea typeface="Pretendard SemiBold"/>
              </a:rPr>
              <a:t>김현성</a:t>
            </a:r>
            <a:r>
              <a:rPr lang="en-US" sz="1800" b="0" i="0" u="none" strike="noStrike" dirty="0">
                <a:solidFill>
                  <a:srgbClr val="9E9E9E"/>
                </a:solidFill>
                <a:latin typeface="Pretendard SemiBold"/>
              </a:rPr>
              <a:t>(2026019)</a:t>
            </a:r>
          </a:p>
          <a:p>
            <a:pPr lvl="0">
              <a:lnSpc>
                <a:spcPct val="125329"/>
              </a:lnSpc>
            </a:pPr>
            <a:r>
              <a:rPr lang="ko-KR" sz="1800" b="0" i="0" u="none" strike="noStrike" dirty="0">
                <a:solidFill>
                  <a:srgbClr val="9E9E9E"/>
                </a:solidFill>
                <a:ea typeface="Pretendard SemiBold"/>
              </a:rPr>
              <a:t>팀원</a:t>
            </a:r>
            <a:r>
              <a:rPr lang="en-US" sz="1800" b="0" i="0" u="none" strike="noStrike" dirty="0">
                <a:solidFill>
                  <a:srgbClr val="9E9E9E"/>
                </a:solidFill>
                <a:latin typeface="Pretendard SemiBold"/>
              </a:rPr>
              <a:t>: </a:t>
            </a:r>
            <a:r>
              <a:rPr lang="ko-KR" sz="1800" b="0" i="0" u="none" strike="noStrike" dirty="0" err="1">
                <a:solidFill>
                  <a:srgbClr val="9E9E9E"/>
                </a:solidFill>
                <a:ea typeface="Pretendard SemiBold"/>
              </a:rPr>
              <a:t>김태겸</a:t>
            </a:r>
            <a:r>
              <a:rPr lang="en-US" sz="1800" b="0" i="0" u="none" strike="noStrike" dirty="0">
                <a:solidFill>
                  <a:srgbClr val="9E9E9E"/>
                </a:solidFill>
                <a:latin typeface="Pretendard SemiBold"/>
              </a:rPr>
              <a:t>(2026017), </a:t>
            </a:r>
            <a:r>
              <a:rPr lang="ko-KR" sz="1800" b="0" i="0" u="none" strike="noStrike" dirty="0">
                <a:solidFill>
                  <a:srgbClr val="9E9E9E"/>
                </a:solidFill>
                <a:ea typeface="Pretendard SemiBold"/>
              </a:rPr>
              <a:t>이승기</a:t>
            </a:r>
            <a:r>
              <a:rPr lang="en-US" sz="1800" b="0" i="0" u="none" strike="noStrike" dirty="0">
                <a:solidFill>
                  <a:srgbClr val="9E9E9E"/>
                </a:solidFill>
                <a:latin typeface="Pretendard SemiBold"/>
              </a:rPr>
              <a:t>(2026101), </a:t>
            </a:r>
          </a:p>
          <a:p>
            <a:pPr lvl="0">
              <a:lnSpc>
                <a:spcPct val="125329"/>
              </a:lnSpc>
            </a:pPr>
            <a:r>
              <a:rPr lang="en-US" altLang="ko-KR" dirty="0">
                <a:solidFill>
                  <a:srgbClr val="9E9E9E"/>
                </a:solidFill>
                <a:ea typeface="Pretendard SemiBold"/>
              </a:rPr>
              <a:t>         </a:t>
            </a:r>
            <a:r>
              <a:rPr lang="ko-KR" sz="1800" b="0" i="0" u="none" strike="noStrike" dirty="0" err="1">
                <a:solidFill>
                  <a:srgbClr val="9E9E9E"/>
                </a:solidFill>
                <a:ea typeface="Pretendard SemiBold"/>
              </a:rPr>
              <a:t>이고은</a:t>
            </a:r>
            <a:r>
              <a:rPr lang="en-US" sz="1800" b="0" i="0" u="none" strike="noStrike" dirty="0">
                <a:solidFill>
                  <a:srgbClr val="9E9E9E"/>
                </a:solidFill>
                <a:latin typeface="Pretendard SemiBold"/>
              </a:rPr>
              <a:t>(2226052), </a:t>
            </a:r>
            <a:r>
              <a:rPr lang="ko-KR" sz="1800" b="0" i="0" u="none" strike="noStrike" dirty="0">
                <a:solidFill>
                  <a:srgbClr val="9E9E9E"/>
                </a:solidFill>
                <a:ea typeface="Pretendard SemiBold"/>
              </a:rPr>
              <a:t>이재현</a:t>
            </a:r>
            <a:r>
              <a:rPr lang="en-US" sz="1800" b="0" i="0" u="none" strike="noStrike" dirty="0">
                <a:solidFill>
                  <a:srgbClr val="9E9E9E"/>
                </a:solidFill>
                <a:latin typeface="Pretendard SemiBold"/>
              </a:rPr>
              <a:t>(2226059)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931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342900"/>
            <a:ext cx="12573000" cy="825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231900"/>
            <a:ext cx="342900" cy="139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51500" y="1600200"/>
            <a:ext cx="619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1F5E8B"/>
                </a:solidFill>
                <a:ea typeface="Pretendard ExtraBold"/>
              </a:rPr>
              <a:t>다양한 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하이퍼파라미터</a:t>
            </a:r>
            <a:r>
              <a:rPr lang="ko-KR" altLang="en-US" sz="4000" b="0" i="0" u="none" strike="noStrike">
                <a:solidFill>
                  <a:srgbClr val="1F5E8B"/>
                </a:solidFill>
                <a:ea typeface="Pretendard ExtraBold"/>
              </a:rPr>
              <a:t> </a:t>
            </a:r>
            <a:r>
              <a:rPr lang="ko-KR" altLang="en-US" sz="4000">
                <a:solidFill>
                  <a:srgbClr val="1F5E8B"/>
                </a:solidFill>
                <a:ea typeface="Pretendard ExtraBold"/>
              </a:rPr>
              <a:t>시도</a:t>
            </a:r>
            <a:endParaRPr lang="en-US" sz="4000" b="0" i="0" u="none" strike="noStrike">
              <a:solidFill>
                <a:srgbClr val="1F5E8B"/>
              </a:solidFill>
              <a:latin typeface="Pretendard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96900"/>
            <a:ext cx="31242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700" b="0" i="0" u="none" strike="noStrike">
                <a:solidFill>
                  <a:srgbClr val="605C59"/>
                </a:solidFill>
                <a:ea typeface="Pretendard ExtraBold"/>
              </a:rPr>
              <a:t>하이퍼 파라미터 튜닝</a:t>
            </a:r>
            <a:endParaRPr lang="ko-KR" altLang="ko-KR" sz="57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51500" y="3048000"/>
            <a:ext cx="10452100" cy="457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99600"/>
              </a:lnSpc>
              <a:buFont typeface="+mj-lt"/>
              <a:buAutoNum type="arabicPeriod"/>
            </a:pPr>
            <a:r>
              <a:rPr lang="ko-KR" altLang="en-US" sz="2800" b="1" i="0" u="none" strike="noStrike" dirty="0">
                <a:solidFill>
                  <a:srgbClr val="787878"/>
                </a:solidFill>
                <a:ea typeface="Pretendard SemiBold"/>
              </a:rPr>
              <a:t>배치 크기 </a:t>
            </a:r>
            <a:r>
              <a:rPr lang="en-US" altLang="ko-KR" sz="2800" b="1" i="0" u="none" strike="noStrike" dirty="0">
                <a:solidFill>
                  <a:srgbClr val="787878"/>
                </a:solidFill>
                <a:ea typeface="Pretendard SemiBold"/>
              </a:rPr>
              <a:t>:</a:t>
            </a:r>
          </a:p>
          <a:p>
            <a:pPr lvl="0" algn="l">
              <a:lnSpc>
                <a:spcPct val="99600"/>
              </a:lnSpc>
            </a:pP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8, 16, 32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를 시도했으며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, 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정확도를 통해 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32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가 최적임을 확인하였습니다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ko-KR" altLang="en-US" sz="2300" b="0" i="0" u="none" strike="noStrike" dirty="0">
              <a:solidFill>
                <a:srgbClr val="787878"/>
              </a:solidFill>
              <a:ea typeface="Pretendard SemiBold"/>
            </a:endParaRPr>
          </a:p>
          <a:p>
            <a:pPr marL="457200" lvl="0" indent="-457200" algn="l">
              <a:lnSpc>
                <a:spcPct val="99600"/>
              </a:lnSpc>
              <a:buFont typeface="+mj-lt"/>
              <a:buAutoNum type="arabicPeriod" startAt="2"/>
            </a:pPr>
            <a:r>
              <a:rPr lang="ko-KR" altLang="en-US" sz="2800" b="1" i="0" u="none" strike="noStrike" dirty="0" err="1">
                <a:solidFill>
                  <a:srgbClr val="787878"/>
                </a:solidFill>
                <a:ea typeface="Pretendard SemiBold"/>
              </a:rPr>
              <a:t>에폭</a:t>
            </a:r>
            <a:r>
              <a:rPr lang="ko-KR" altLang="en-US" sz="2800" b="1" i="0" u="none" strike="noStrike" dirty="0">
                <a:solidFill>
                  <a:srgbClr val="787878"/>
                </a:solidFill>
                <a:ea typeface="Pretendard SemiBold"/>
              </a:rPr>
              <a:t> 수 </a:t>
            </a:r>
            <a:r>
              <a:rPr lang="en-US" altLang="ko-KR" sz="2800" b="1" i="0" u="none" strike="noStrike" dirty="0">
                <a:solidFill>
                  <a:srgbClr val="787878"/>
                </a:solidFill>
                <a:ea typeface="Pretendard SemiBold"/>
              </a:rPr>
              <a:t>: </a:t>
            </a:r>
          </a:p>
          <a:p>
            <a:pPr lvl="0" algn="l">
              <a:lnSpc>
                <a:spcPct val="99600"/>
              </a:lnSpc>
            </a:pP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20, 30, 40, 60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을 테스트한 결과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, 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학습 곡선을 통해 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30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이 최적임을 파악하였습니다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2300" b="0" i="0" u="none" strike="noStrike" dirty="0">
              <a:solidFill>
                <a:srgbClr val="787878"/>
              </a:solidFill>
              <a:ea typeface="Pretendard SemiBold"/>
            </a:endParaRPr>
          </a:p>
          <a:p>
            <a:pPr marL="457200" lvl="0" indent="-457200" algn="l">
              <a:lnSpc>
                <a:spcPct val="99600"/>
              </a:lnSpc>
              <a:buFont typeface="+mj-lt"/>
              <a:buAutoNum type="arabicPeriod" startAt="3"/>
            </a:pPr>
            <a:r>
              <a:rPr lang="ko-KR" altLang="en-US" sz="2800" b="1" i="0" u="none" strike="noStrike" dirty="0" err="1">
                <a:solidFill>
                  <a:srgbClr val="787878"/>
                </a:solidFill>
                <a:ea typeface="Pretendard SemiBold"/>
              </a:rPr>
              <a:t>드롭아웃</a:t>
            </a:r>
            <a:r>
              <a:rPr lang="ko-KR" altLang="en-US" sz="2800" b="1" i="0" u="none" strike="noStrike" dirty="0">
                <a:solidFill>
                  <a:srgbClr val="787878"/>
                </a:solidFill>
                <a:ea typeface="Pretendard SemiBold"/>
              </a:rPr>
              <a:t> 비율</a:t>
            </a:r>
            <a:r>
              <a:rPr lang="en-US" altLang="ko-KR" sz="2800" b="1" i="0" u="none" strike="noStrike" dirty="0">
                <a:solidFill>
                  <a:srgbClr val="787878"/>
                </a:solidFill>
                <a:ea typeface="Pretendard SemiBold"/>
              </a:rPr>
              <a:t>: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0.3, 0.4, 0.5, 0.6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을 시도한 결과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, 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정확도를 기준으로 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0.5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가 가장 우수한 성능을 보였습니다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2300" b="0" i="0" u="none" strike="noStrike" dirty="0">
              <a:solidFill>
                <a:srgbClr val="787878"/>
              </a:solidFill>
              <a:ea typeface="Pretendard SemiBold"/>
            </a:endParaRPr>
          </a:p>
          <a:p>
            <a:pPr marL="457200" lvl="0" indent="-457200" algn="l">
              <a:lnSpc>
                <a:spcPct val="99600"/>
              </a:lnSpc>
              <a:buFont typeface="+mj-lt"/>
              <a:buAutoNum type="arabicPeriod" startAt="4"/>
            </a:pPr>
            <a:r>
              <a:rPr lang="ko-KR" altLang="en-US" sz="2800" b="1" i="0" u="none" strike="noStrike" dirty="0">
                <a:solidFill>
                  <a:srgbClr val="787878"/>
                </a:solidFill>
                <a:ea typeface="Pretendard SemiBold"/>
              </a:rPr>
              <a:t>활성화 함수</a:t>
            </a:r>
            <a:r>
              <a:rPr lang="en-US" altLang="ko-KR" sz="2800" b="1" i="0" u="none" strike="noStrike" dirty="0">
                <a:solidFill>
                  <a:srgbClr val="787878"/>
                </a:solidFill>
                <a:ea typeface="Pretendard SemiBold"/>
              </a:rPr>
              <a:t>: </a:t>
            </a:r>
          </a:p>
          <a:p>
            <a:pPr lvl="0" algn="l">
              <a:lnSpc>
                <a:spcPct val="99600"/>
              </a:lnSpc>
            </a:pPr>
            <a:r>
              <a:rPr lang="en-US" altLang="ko-KR" sz="2300" b="0" i="0" u="none" strike="noStrike" dirty="0" err="1">
                <a:solidFill>
                  <a:srgbClr val="787878"/>
                </a:solidFill>
                <a:ea typeface="Pretendard SemiBold"/>
              </a:rPr>
              <a:t>ReLU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, Sigmoid, Tanh 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중에서 </a:t>
            </a:r>
            <a:r>
              <a:rPr lang="ko-KR" altLang="en-US" sz="2300" b="0" i="0" u="none" strike="noStrike" dirty="0" err="1">
                <a:solidFill>
                  <a:srgbClr val="787878"/>
                </a:solidFill>
                <a:ea typeface="Pretendard SemiBold"/>
              </a:rPr>
              <a:t>과적합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 방지를 위해 </a:t>
            </a:r>
            <a:r>
              <a:rPr lang="en-US" altLang="ko-KR" sz="2300" b="0" i="0" u="none" strike="noStrike" dirty="0" err="1">
                <a:solidFill>
                  <a:srgbClr val="787878"/>
                </a:solidFill>
                <a:ea typeface="Pretendard SemiBold"/>
              </a:rPr>
              <a:t>ReLU</a:t>
            </a:r>
            <a:r>
              <a:rPr lang="ko-KR" altLang="en-US" sz="2300" b="0" i="0" u="none" strike="noStrike" dirty="0">
                <a:solidFill>
                  <a:srgbClr val="787878"/>
                </a:solidFill>
                <a:ea typeface="Pretendard SemiBold"/>
              </a:rPr>
              <a:t>를 채택하였습니다</a:t>
            </a:r>
            <a:r>
              <a:rPr lang="en-US" altLang="ko-KR" sz="2300" b="0" i="0" u="none" strike="noStrike" dirty="0">
                <a:solidFill>
                  <a:srgbClr val="787878"/>
                </a:solidFill>
                <a:ea typeface="Pretendard SemiBold"/>
              </a:rPr>
              <a:t>.</a:t>
            </a:r>
            <a:endParaRPr lang="ko-KR" altLang="en-US" sz="2300" b="0" i="0" u="none" strike="noStrike" dirty="0">
              <a:solidFill>
                <a:srgbClr val="787878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1" y="-14654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27892"/>
            <a:ext cx="12573000" cy="825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19" y="1235808"/>
            <a:ext cx="342900" cy="139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566019" y="1604108"/>
            <a:ext cx="619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>
                <a:solidFill>
                  <a:srgbClr val="1F5E8B"/>
                </a:solidFill>
                <a:ea typeface="Pretendard ExtraBold"/>
              </a:rPr>
              <a:t>이미지 예측결과 시각화</a:t>
            </a:r>
            <a:endParaRPr lang="ko-KR" sz="4000" b="0" i="0" u="none" strike="noStrike" dirty="0">
              <a:solidFill>
                <a:srgbClr val="1F5E8B"/>
              </a:solidFill>
              <a:ea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3319" y="600808"/>
            <a:ext cx="29210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700" b="0" i="0" u="none" strike="noStrike">
                <a:solidFill>
                  <a:srgbClr val="605C59"/>
                </a:solidFill>
                <a:ea typeface="Pretendard ExtraBold"/>
              </a:rPr>
              <a:t>결과</a:t>
            </a:r>
            <a:endParaRPr lang="en-US" sz="5700" b="0" i="0" u="none" strike="noStrike" dirty="0">
              <a:solidFill>
                <a:srgbClr val="605C59"/>
              </a:solidFill>
              <a:latin typeface="Pretendard Extra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566019" y="2302608"/>
            <a:ext cx="5207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2000" b="0" i="0" u="none" strike="noStrike" dirty="0">
              <a:solidFill>
                <a:srgbClr val="787878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FD552A-1DD0-829D-A422-86FB5C89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754" y="3304931"/>
            <a:ext cx="3895376" cy="39531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C7ED18-2A22-6C26-B394-7A652A68B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020" y="3180255"/>
            <a:ext cx="4194575" cy="41003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39465AB-CB5E-B02C-FAD0-3EB1E9142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6800" y="3229648"/>
            <a:ext cx="4211097" cy="4044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82600"/>
            <a:ext cx="12573000" cy="825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231900"/>
            <a:ext cx="342900" cy="139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272" y="2462707"/>
            <a:ext cx="3598789" cy="287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4429" y="2471778"/>
            <a:ext cx="3598790" cy="28745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51500" y="1600200"/>
            <a:ext cx="619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ko-KR" sz="4000" b="0" i="0" u="none" strike="noStrike">
                <a:solidFill>
                  <a:srgbClr val="1F5E8B"/>
                </a:solidFill>
                <a:ea typeface="Pretendard ExtraBold"/>
              </a:rPr>
              <a:t>결과</a:t>
            </a:r>
            <a:endParaRPr lang="ko-KR" altLang="ko-KR" sz="4000" b="0" i="0" u="none" strike="noStrike" dirty="0">
              <a:solidFill>
                <a:srgbClr val="1F5E8B"/>
              </a:solidFill>
              <a:ea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8800" y="596900"/>
            <a:ext cx="29972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ko-KR" sz="5700" b="0" i="0" u="none" strike="noStrike">
                <a:solidFill>
                  <a:srgbClr val="605C59"/>
                </a:solidFill>
                <a:ea typeface="Pretendard ExtraBold"/>
              </a:rPr>
              <a:t>결과</a:t>
            </a:r>
            <a:endParaRPr lang="en-US" altLang="ko-KR" sz="5700" b="0" i="0" u="none" strike="noStrike" dirty="0">
              <a:solidFill>
                <a:srgbClr val="605C59"/>
              </a:solidFill>
              <a:latin typeface="Pretendard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82B99D-42A1-8B15-3BEC-1FD087DD5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582" y="5484214"/>
            <a:ext cx="3856167" cy="29119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11751A-9DA3-D4CB-D67B-89DAF3C83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029" y="5580033"/>
            <a:ext cx="3856167" cy="28215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23826"/>
            <a:ext cx="12573000" cy="825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231900"/>
            <a:ext cx="342900" cy="139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51500" y="1600200"/>
            <a:ext cx="619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1F5E8B"/>
                </a:solidFill>
                <a:ea typeface="Pretendard ExtraBold"/>
              </a:rPr>
              <a:t>결과</a:t>
            </a:r>
            <a:r>
              <a:rPr lang="en-US" sz="4000" b="0" i="0" u="none" strike="noStrike" dirty="0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1F5E8B"/>
                </a:solidFill>
                <a:ea typeface="Pretendard ExtraBold"/>
              </a:rPr>
              <a:t>및</a:t>
            </a:r>
            <a:r>
              <a:rPr lang="en-US" sz="4000" b="0" i="0" u="none" strike="noStrike" dirty="0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1F5E8B"/>
                </a:solidFill>
                <a:ea typeface="Pretendard ExtraBold"/>
              </a:rPr>
              <a:t>통찰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800" y="596900"/>
            <a:ext cx="29210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700" b="0" i="0" u="none" strike="noStrike">
                <a:solidFill>
                  <a:srgbClr val="605C59"/>
                </a:solidFill>
                <a:ea typeface="Pretendard ExtraBold"/>
              </a:rPr>
              <a:t>결과</a:t>
            </a:r>
            <a:endParaRPr lang="en-US" sz="5700" b="0" i="0" u="none" strike="noStrike">
              <a:solidFill>
                <a:srgbClr val="605C59"/>
              </a:solidFill>
              <a:latin typeface="Pretendard Extra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51500" y="2286000"/>
            <a:ext cx="5207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sz="2000" b="0" i="0" u="none" strike="noStrike" dirty="0">
                <a:solidFill>
                  <a:srgbClr val="787878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검증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데이터에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대한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예측</a:t>
            </a: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endParaRPr lang="ko-KR" sz="2000" b="0" i="0" u="none" strike="noStrike" dirty="0">
              <a:solidFill>
                <a:srgbClr val="787878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0AC05A-39DF-AD27-7459-4A5DDEBEE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2670259"/>
            <a:ext cx="7543800" cy="5963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2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381000"/>
            <a:ext cx="12573000" cy="825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231900"/>
            <a:ext cx="342900" cy="139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51500" y="1600200"/>
            <a:ext cx="619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개선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사항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800" y="596900"/>
            <a:ext cx="29210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700" b="0" i="0" u="none" strike="noStrike">
                <a:solidFill>
                  <a:srgbClr val="605C59"/>
                </a:solidFill>
                <a:ea typeface="Pretendard ExtraBold"/>
              </a:rPr>
              <a:t>개선 사항</a:t>
            </a:r>
            <a:endParaRPr lang="en-US" sz="5700" b="0" i="0" u="none" strike="noStrike">
              <a:solidFill>
                <a:srgbClr val="605C59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99100" y="3149600"/>
            <a:ext cx="11950700" cy="427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buAutoNum type="arabicPeriod"/>
            </a:pPr>
            <a:r>
              <a:rPr lang="en-US" altLang="ko-KR" sz="3200" b="0" i="0" u="none" strike="noStrike" dirty="0">
                <a:solidFill>
                  <a:srgbClr val="787878"/>
                </a:solidFill>
                <a:ea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데이터셋</a:t>
            </a:r>
            <a:r>
              <a:rPr lang="en-US" sz="32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확장</a:t>
            </a:r>
            <a:r>
              <a:rPr lang="en-US" sz="32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및</a:t>
            </a:r>
            <a:r>
              <a:rPr lang="en-US" sz="32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787878"/>
                </a:solidFill>
                <a:ea typeface="Pretendard SemiBold"/>
              </a:rPr>
              <a:t>다양성</a:t>
            </a:r>
            <a:r>
              <a:rPr lang="en-US" sz="3200" b="0" i="0" u="none" strike="noStrike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787878"/>
                </a:solidFill>
                <a:ea typeface="Pretendard SemiBold"/>
              </a:rPr>
              <a:t>확보</a:t>
            </a:r>
            <a:endParaRPr lang="ko-KR" sz="3200" b="0" i="0" u="none" strike="noStrike" dirty="0">
              <a:solidFill>
                <a:srgbClr val="787878"/>
              </a:solidFill>
              <a:ea typeface="Pretendard SemiBold"/>
            </a:endParaRPr>
          </a:p>
          <a:p>
            <a:pPr marL="342900" lvl="0" indent="-342900" algn="l">
              <a:lnSpc>
                <a:spcPct val="150000"/>
              </a:lnSpc>
              <a:buAutoNum type="arabicPeriod"/>
            </a:pPr>
            <a:r>
              <a:rPr lang="en-US" altLang="ko-KR" sz="3200" b="0" i="0" u="none" strike="noStrike">
                <a:solidFill>
                  <a:srgbClr val="787878"/>
                </a:solidFill>
                <a:ea typeface="Pretendard SemiBold"/>
              </a:rPr>
              <a:t> </a:t>
            </a:r>
            <a:r>
              <a:rPr lang="ko-KR" sz="3200" b="0" i="0" u="none" strike="noStrike">
                <a:solidFill>
                  <a:srgbClr val="787878"/>
                </a:solidFill>
                <a:ea typeface="Pretendard SemiBold"/>
              </a:rPr>
              <a:t>추가적인</a:t>
            </a:r>
            <a:r>
              <a:rPr lang="en-US" sz="3200" b="0" i="0" u="none" strike="noStrike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특징</a:t>
            </a:r>
            <a:r>
              <a:rPr lang="en-US" sz="32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탐지</a:t>
            </a:r>
            <a:r>
              <a:rPr lang="en-US" sz="32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기법</a:t>
            </a:r>
            <a:r>
              <a:rPr lang="en-US" sz="32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도입</a:t>
            </a:r>
          </a:p>
          <a:p>
            <a:pPr marL="342900" lvl="0" indent="-342900" algn="l">
              <a:lnSpc>
                <a:spcPct val="150000"/>
              </a:lnSpc>
              <a:buAutoNum type="arabicPeriod"/>
            </a:pPr>
            <a:r>
              <a:rPr lang="en-US" altLang="ko-KR" sz="3200" b="0" i="0" u="none" strike="noStrike" dirty="0">
                <a:solidFill>
                  <a:srgbClr val="787878"/>
                </a:solidFill>
                <a:ea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실시간</a:t>
            </a:r>
            <a:r>
              <a:rPr lang="en-US" sz="32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적용</a:t>
            </a:r>
            <a:r>
              <a:rPr lang="en-US" sz="32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가능성</a:t>
            </a:r>
            <a:r>
              <a:rPr lang="en-US" sz="32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3200" b="0" i="0" u="none" strike="noStrike" dirty="0">
                <a:solidFill>
                  <a:srgbClr val="787878"/>
                </a:solidFill>
                <a:ea typeface="Pretendard SemiBold"/>
              </a:rPr>
              <a:t>검토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8966200" y="-12700"/>
            <a:ext cx="355600" cy="19024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492500"/>
            <a:ext cx="2120900" cy="209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492500"/>
            <a:ext cx="2120900" cy="209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900" y="3492500"/>
            <a:ext cx="2120900" cy="2095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245100" y="5753100"/>
            <a:ext cx="7797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궁금한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점이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있다면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 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질문해주세요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4100" y="3454400"/>
            <a:ext cx="14351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3000" b="0" i="0" u="none" strike="noStrike">
                <a:solidFill>
                  <a:srgbClr val="FFFFFF"/>
                </a:solidFill>
                <a:latin typeface="Pretendard ExtraBold"/>
              </a:rPr>
              <a:t>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2500" y="3797300"/>
            <a:ext cx="1155700" cy="185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0500" b="0" i="0" u="none" strike="noStrike">
                <a:solidFill>
                  <a:srgbClr val="FFFFFF"/>
                </a:solidFill>
                <a:latin typeface="Pretendard ExtraBold"/>
              </a:rPr>
              <a:t>&amp;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9900" y="3454400"/>
            <a:ext cx="16129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3000" b="0" i="0" u="none" strike="noStrike">
                <a:solidFill>
                  <a:srgbClr val="FFFFFF"/>
                </a:solidFill>
                <a:latin typeface="Pretendard ExtraBold"/>
              </a:rPr>
              <a:t>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921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0" y="0"/>
            <a:ext cx="3556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7100" y="355600"/>
            <a:ext cx="3429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6146800"/>
            <a:ext cx="8636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064500"/>
            <a:ext cx="863600" cy="71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586200" y="342900"/>
            <a:ext cx="1816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9E9E9E"/>
                </a:solidFill>
                <a:latin typeface="맑은 고딕 Semilight" panose="020B0502040204020203" pitchFamily="50" charset="-127"/>
              </a:rPr>
              <a:t>ML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900" y="7226300"/>
            <a:ext cx="6756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605C59"/>
                </a:solidFill>
                <a:latin typeface="Pretendard Bold"/>
              </a:rPr>
              <a:t>ML PROJECT-Gamers</a:t>
            </a:r>
            <a:r>
              <a:rPr lang="ko-KR" sz="3700" b="0" i="0" u="none" strike="noStrike">
                <a:solidFill>
                  <a:srgbClr val="605C59"/>
                </a:solidFill>
                <a:ea typeface="Pretendard Bold"/>
              </a:rPr>
              <a:t>였습니다</a:t>
            </a:r>
            <a:r>
              <a:rPr lang="en-US" sz="3700" b="0" i="0" u="none" strike="noStrike">
                <a:solidFill>
                  <a:srgbClr val="605C59"/>
                </a:solidFill>
                <a:latin typeface="Pretendard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9800" y="7886700"/>
            <a:ext cx="55499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200" b="0" i="0" u="none" strike="noStrike">
                <a:solidFill>
                  <a:srgbClr val="605C59"/>
                </a:solidFill>
                <a:ea typeface="Pretendard ExtraBold"/>
              </a:rPr>
              <a:t>감사합니다</a:t>
            </a:r>
            <a:r>
              <a:rPr lang="en-US" sz="8200" b="0" i="0" u="none" strike="noStrike">
                <a:solidFill>
                  <a:srgbClr val="605C59"/>
                </a:solidFill>
                <a:latin typeface="Pretendard ExtraBold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028700"/>
            <a:ext cx="12573000" cy="825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5143500"/>
            <a:ext cx="11633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0" y="5918200"/>
            <a:ext cx="342900" cy="139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0" y="5918200"/>
            <a:ext cx="3429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0" y="1854200"/>
            <a:ext cx="3429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400" y="1854200"/>
            <a:ext cx="342900" cy="139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30900" y="2514600"/>
            <a:ext cx="431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>
                <a:solidFill>
                  <a:srgbClr val="1F5E8B"/>
                </a:solidFill>
                <a:ea typeface="Pretendard ExtraBold"/>
              </a:rPr>
              <a:t>프로젝트 선정 과정</a:t>
            </a:r>
            <a:endParaRPr lang="ko-KR" sz="4000" b="0" i="0" u="none" strike="noStrike">
              <a:solidFill>
                <a:srgbClr val="1F5E8B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30900" y="1816100"/>
            <a:ext cx="901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595959"/>
                </a:solidFill>
                <a:latin typeface="Pretendard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94400" y="3479800"/>
            <a:ext cx="4279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2700" b="0" i="0" u="none" strike="noStrike">
              <a:solidFill>
                <a:srgbClr val="787878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42800" y="2514600"/>
            <a:ext cx="431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1F5E8B"/>
                </a:solidFill>
                <a:ea typeface="Pretendard ExtraBold"/>
              </a:rPr>
              <a:t>데이터셋 준비</a:t>
            </a:r>
            <a:endParaRPr lang="ko-KR" sz="4000" b="0" i="0" u="none" strike="noStrike">
              <a:solidFill>
                <a:srgbClr val="1F5E8B"/>
              </a:solidFill>
              <a:ea typeface="Pretendard Extra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42800" y="1816100"/>
            <a:ext cx="736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595959"/>
                </a:solidFill>
                <a:latin typeface="Pretendard Extra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06300" y="3479800"/>
            <a:ext cx="4635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6100" y="546100"/>
            <a:ext cx="2921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700" b="0" i="0" u="none" strike="noStrike" dirty="0">
                <a:solidFill>
                  <a:srgbClr val="605C59"/>
                </a:solidFill>
                <a:ea typeface="Pretendard Extra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6900" y="1600200"/>
            <a:ext cx="24638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800" b="0" i="0" u="none" strike="noStrike">
              <a:solidFill>
                <a:srgbClr val="595959"/>
              </a:solidFill>
              <a:latin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242800" y="6591300"/>
            <a:ext cx="49784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1F5E8B"/>
                </a:solidFill>
                <a:ea typeface="Pretendard ExtraBold"/>
              </a:rPr>
              <a:t>결과 및 각종 지표 시각화</a:t>
            </a:r>
            <a:endParaRPr lang="en-US" sz="4000" b="0" i="0" u="none" strike="noStrike">
              <a:solidFill>
                <a:srgbClr val="1F5E8B"/>
              </a:solidFill>
              <a:latin typeface="Pretendard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42800" y="5905500"/>
            <a:ext cx="10160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595959"/>
                </a:solidFill>
                <a:latin typeface="Pretendard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06300" y="7569200"/>
            <a:ext cx="4279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2700" b="0" i="0" u="none" strike="noStrike">
              <a:solidFill>
                <a:srgbClr val="787878"/>
              </a:solidFill>
              <a:ea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930900" y="5905500"/>
            <a:ext cx="13970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595959"/>
                </a:solidFill>
                <a:latin typeface="Pretendard Extra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19800" y="7327900"/>
            <a:ext cx="4279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Semi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994400" y="6591300"/>
            <a:ext cx="508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1F5E8B"/>
                </a:solidFill>
                <a:ea typeface="Pretendard ExtraBold"/>
              </a:rPr>
              <a:t>모델 선정 및 하이퍼 파라미터 튜닝</a:t>
            </a:r>
            <a:endParaRPr lang="ko-KR" sz="4000" b="0" i="0" u="none" strike="noStrike" dirty="0">
              <a:solidFill>
                <a:srgbClr val="1F5E8B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1016000"/>
            <a:ext cx="12573000" cy="825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4445000"/>
            <a:ext cx="292100" cy="139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0300" y="4445000"/>
            <a:ext cx="292100" cy="139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1549400"/>
            <a:ext cx="24638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800" b="0" i="0" u="none" strike="noStrike">
              <a:solidFill>
                <a:srgbClr val="595959"/>
              </a:solidFill>
              <a:latin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33400" y="508000"/>
            <a:ext cx="2971800" cy="181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700" b="0" i="0" u="none" strike="noStrike">
                <a:solidFill>
                  <a:srgbClr val="605C59"/>
                </a:solidFill>
                <a:ea typeface="Pretendard ExtraBold"/>
              </a:rPr>
              <a:t>프로젝트 선정 과정</a:t>
            </a:r>
            <a:endParaRPr lang="en-US" sz="5700" b="0" i="0" u="none" strike="noStrike" dirty="0">
              <a:solidFill>
                <a:srgbClr val="605C59"/>
              </a:solidFill>
              <a:latin typeface="Pretendard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43C0F7-108E-9B7E-FB12-DF80AF34A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886" y="1988527"/>
            <a:ext cx="8684582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BA8C5-57EC-E416-F69B-C3EB2C492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D568B8-6E72-5718-4207-FFCF2A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" y="24423"/>
            <a:ext cx="38989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996E50-E838-4DC3-AD8B-5FC1F113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38" y="1016000"/>
            <a:ext cx="12573000" cy="8255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268209-A68B-859A-3CF5-12501A84C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138" y="4469423"/>
            <a:ext cx="292100" cy="1397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D32CEA-17C7-3D64-6967-CB3E41B0C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838" y="4469423"/>
            <a:ext cx="292100" cy="1397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384A22F-F0D8-D63E-B712-0C99E5460852}"/>
              </a:ext>
            </a:extLst>
          </p:cNvPr>
          <p:cNvSpPr txBox="1"/>
          <p:nvPr/>
        </p:nvSpPr>
        <p:spPr>
          <a:xfrm>
            <a:off x="616438" y="1573823"/>
            <a:ext cx="24638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800" b="0" i="0" u="none" strike="noStrike">
              <a:solidFill>
                <a:srgbClr val="595959"/>
              </a:solidFill>
              <a:latin typeface="Pretendard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04ECE27-4770-0F4D-02AC-FC4CA4A442A0}"/>
              </a:ext>
            </a:extLst>
          </p:cNvPr>
          <p:cNvSpPr txBox="1"/>
          <p:nvPr/>
        </p:nvSpPr>
        <p:spPr>
          <a:xfrm>
            <a:off x="552938" y="532423"/>
            <a:ext cx="2971800" cy="181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700" b="0" i="0" u="none" strike="noStrike">
                <a:solidFill>
                  <a:srgbClr val="605C59"/>
                </a:solidFill>
                <a:ea typeface="Pretendard ExtraBold"/>
              </a:rPr>
              <a:t>프로젝트 선정 과정</a:t>
            </a:r>
            <a:endParaRPr lang="en-US" sz="5700" b="0" i="0" u="none" strike="noStrike" dirty="0">
              <a:solidFill>
                <a:srgbClr val="605C59"/>
              </a:solidFill>
              <a:latin typeface="Pretendard ExtraBold"/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DFF9810-1A58-AE12-605A-8E53CE684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16823"/>
            <a:ext cx="7448550" cy="350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FBE63-C29B-99C0-D437-67767A7C1BCB}"/>
              </a:ext>
            </a:extLst>
          </p:cNvPr>
          <p:cNvSpPr txBox="1"/>
          <p:nvPr/>
        </p:nvSpPr>
        <p:spPr>
          <a:xfrm>
            <a:off x="7010400" y="6561343"/>
            <a:ext cx="7931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수천장의 데이터에 대한 라벨링이 필요</a:t>
            </a:r>
            <a:endParaRPr lang="en-US" altLang="ko-KR" sz="3200"/>
          </a:p>
          <a:p>
            <a:r>
              <a:rPr lang="en-US" altLang="ko-KR" sz="3200"/>
              <a:t>-&gt; </a:t>
            </a:r>
            <a:r>
              <a:rPr lang="ko-KR" altLang="en-US" sz="3200"/>
              <a:t>현실적으로 힘듬</a:t>
            </a:r>
          </a:p>
        </p:txBody>
      </p:sp>
    </p:spTree>
    <p:extLst>
      <p:ext uri="{BB962C8B-B14F-4D97-AF65-F5344CB8AC3E}">
        <p14:creationId xmlns:p14="http://schemas.microsoft.com/office/powerpoint/2010/main" val="370400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AF8D-5B57-F2EF-8270-54DBE7C66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A87834-4544-A58E-BA3D-5E344ECB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" y="24423"/>
            <a:ext cx="38989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26062A8-4A2E-8312-06E5-862A6AEA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38" y="1016000"/>
            <a:ext cx="12573000" cy="8255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0D7768-67DD-3D0D-B93C-ED6DEF9C2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138" y="4469423"/>
            <a:ext cx="292100" cy="1397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A9C969B-9651-4146-F9A7-3A2DBCC1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838" y="4469423"/>
            <a:ext cx="292100" cy="1397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7730EFD-9BCF-05A7-0B9B-ADD012D011F2}"/>
              </a:ext>
            </a:extLst>
          </p:cNvPr>
          <p:cNvSpPr txBox="1"/>
          <p:nvPr/>
        </p:nvSpPr>
        <p:spPr>
          <a:xfrm>
            <a:off x="616438" y="1573823"/>
            <a:ext cx="24638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800" b="0" i="0" u="none" strike="noStrike">
              <a:solidFill>
                <a:srgbClr val="595959"/>
              </a:solidFill>
              <a:latin typeface="Pretendard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CC834EA-BA6F-5ECC-AF45-B713B7CE9EEF}"/>
              </a:ext>
            </a:extLst>
          </p:cNvPr>
          <p:cNvSpPr txBox="1"/>
          <p:nvPr/>
        </p:nvSpPr>
        <p:spPr>
          <a:xfrm>
            <a:off x="552938" y="532423"/>
            <a:ext cx="2971800" cy="181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700" b="0" i="0" u="none" strike="noStrike">
                <a:solidFill>
                  <a:srgbClr val="605C59"/>
                </a:solidFill>
                <a:ea typeface="Pretendard ExtraBold"/>
              </a:rPr>
              <a:t>프로젝트 선정 과정</a:t>
            </a:r>
            <a:endParaRPr lang="en-US" sz="5700" b="0" i="0" u="none" strike="noStrike" dirty="0">
              <a:solidFill>
                <a:srgbClr val="605C59"/>
              </a:solidFill>
              <a:latin typeface="Pretendard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48ED5-3968-039B-8B7C-87B87009BA01}"/>
              </a:ext>
            </a:extLst>
          </p:cNvPr>
          <p:cNvSpPr txBox="1"/>
          <p:nvPr/>
        </p:nvSpPr>
        <p:spPr>
          <a:xfrm>
            <a:off x="7976088" y="1651364"/>
            <a:ext cx="6071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데이터셋 제작이 상대적으로 쉬운 이미지 분류를 해보면 어떨까</a:t>
            </a:r>
            <a:r>
              <a:rPr lang="en-US" altLang="ko-KR" sz="2400"/>
              <a:t>?</a:t>
            </a:r>
            <a:endParaRPr lang="ko-KR" altLang="en-US" sz="2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A5C217-D37C-3F13-1FC5-F8DB9DDF7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088" y="3009900"/>
            <a:ext cx="5334000" cy="541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" y="0"/>
            <a:ext cx="3898900" cy="10287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943600" y="419100"/>
            <a:ext cx="97790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>
                <a:solidFill>
                  <a:srgbClr val="595959"/>
                </a:solidFill>
                <a:latin typeface="Pretendard SemiBold"/>
                <a:ea typeface="Pretendard SemiBold"/>
              </a:rPr>
              <a:t>조원 한명당 챔피언 </a:t>
            </a:r>
            <a:r>
              <a:rPr lang="en-US" altLang="ko-KR" sz="2600" b="0" i="0" u="none" strike="noStrike">
                <a:solidFill>
                  <a:srgbClr val="595959"/>
                </a:solidFill>
                <a:latin typeface="Pretendard SemiBold"/>
                <a:ea typeface="Pretendard SemiBold"/>
              </a:rPr>
              <a:t>2</a:t>
            </a:r>
            <a:r>
              <a:rPr lang="ko-KR" altLang="en-US" sz="2600" b="0" i="0" u="none" strike="noStrike">
                <a:solidFill>
                  <a:srgbClr val="595959"/>
                </a:solidFill>
                <a:latin typeface="Pretendard SemiBold"/>
                <a:ea typeface="Pretendard SemiBold"/>
              </a:rPr>
              <a:t>명씩 여러 게임 화면 플레이 장면이 담긴 비디오 촬영 </a:t>
            </a:r>
            <a:endParaRPr lang="en-US" sz="2600" b="0" i="0" u="none" strike="noStrike" dirty="0">
              <a:solidFill>
                <a:srgbClr val="595959"/>
              </a:solidFill>
              <a:latin typeface="Pretendard Semi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2300" y="1460500"/>
            <a:ext cx="24638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800" b="0" i="0" u="none" strike="noStrike">
              <a:solidFill>
                <a:srgbClr val="595959"/>
              </a:solidFill>
              <a:latin typeface="Pretendard Semi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58800" y="419100"/>
            <a:ext cx="2921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700">
                <a:solidFill>
                  <a:srgbClr val="605C59"/>
                </a:solidFill>
                <a:ea typeface="Pretendard ExtraBold"/>
              </a:rPr>
              <a:t>데이터 셋 준비</a:t>
            </a:r>
            <a:endParaRPr lang="ko-KR" sz="5700" b="0" i="0" u="none" strike="noStrike">
              <a:solidFill>
                <a:srgbClr val="605C59"/>
              </a:solidFill>
              <a:ea typeface="Pretendard Extra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B1FA486-ED17-C54B-D385-56DEC75F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325626"/>
            <a:ext cx="8127486" cy="3581400"/>
          </a:xfrm>
          <a:prstGeom prst="rect">
            <a:avLst/>
          </a:prstGeom>
        </p:spPr>
      </p:pic>
      <p:sp>
        <p:nvSpPr>
          <p:cNvPr id="34" name="TextBox 17">
            <a:extLst>
              <a:ext uri="{FF2B5EF4-FFF2-40B4-BE49-F238E27FC236}">
                <a16:creationId xmlns:a16="http://schemas.microsoft.com/office/drawing/2014/main" id="{9CDD5A74-5728-15F2-F187-F8B7EF9BE9A5}"/>
              </a:ext>
            </a:extLst>
          </p:cNvPr>
          <p:cNvSpPr txBox="1"/>
          <p:nvPr/>
        </p:nvSpPr>
        <p:spPr>
          <a:xfrm>
            <a:off x="8610600" y="5761453"/>
            <a:ext cx="97790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>
                <a:solidFill>
                  <a:srgbClr val="595959"/>
                </a:solidFill>
                <a:latin typeface="Pretendard SemiBold"/>
                <a:ea typeface="Pretendard SemiBold"/>
              </a:rPr>
              <a:t>프레임 단위로 비디오 분할</a:t>
            </a:r>
            <a:endParaRPr lang="en-US" sz="2600" b="0" i="0" u="none" strike="noStrike" dirty="0">
              <a:solidFill>
                <a:srgbClr val="595959"/>
              </a:solidFill>
              <a:latin typeface="Pretendard SemiBold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FEBCF1E-8BC1-F89D-595B-F633A7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031142"/>
            <a:ext cx="4385034" cy="4444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1854200"/>
            <a:ext cx="3429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1854200"/>
            <a:ext cx="342900" cy="139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30900" y="1879600"/>
            <a:ext cx="431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데이터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선정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및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구성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54700" y="2565400"/>
            <a:ext cx="54229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데이터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수집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: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각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팀원이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 err="1">
                <a:solidFill>
                  <a:srgbClr val="787878"/>
                </a:solidFill>
                <a:ea typeface="Pretendard SemiBold"/>
              </a:rPr>
              <a:t>인게임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플레이로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직접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제작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.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>
                <a:solidFill>
                  <a:srgbClr val="787878"/>
                </a:solidFill>
                <a:latin typeface="Pretendard SemiBold"/>
                <a:ea typeface="Pretendard SemiBold"/>
              </a:rPr>
              <a:t>캐릭터</a:t>
            </a:r>
            <a:r>
              <a:rPr lang="en-US" altLang="ko-KR" sz="2000" b="0" i="0" u="none" strike="noStrike">
                <a:solidFill>
                  <a:srgbClr val="787878"/>
                </a:solidFill>
                <a:latin typeface="Pretendard SemiBold"/>
                <a:ea typeface="Pretendard SemiBold"/>
              </a:rPr>
              <a:t>(</a:t>
            </a:r>
            <a:r>
              <a:rPr lang="ko-KR" altLang="en-US" sz="2000" b="0" i="0" u="none" strike="noStrike">
                <a:solidFill>
                  <a:srgbClr val="787878"/>
                </a:solidFill>
                <a:latin typeface="Pretendard SemiBold"/>
                <a:ea typeface="Pretendard SemiBold"/>
              </a:rPr>
              <a:t>클래스</a:t>
            </a:r>
            <a:r>
              <a:rPr lang="en-US" altLang="ko-KR" sz="2000" b="0" i="0" u="none" strike="noStrike">
                <a:solidFill>
                  <a:srgbClr val="787878"/>
                </a:solidFill>
                <a:latin typeface="Pretendard SemiBold"/>
                <a:ea typeface="Pretendard SemiBold"/>
              </a:rPr>
              <a:t>) </a:t>
            </a:r>
            <a:r>
              <a:rPr lang="en-US" sz="2000" b="0" i="0" u="none" strike="noStrike">
                <a:solidFill>
                  <a:srgbClr val="787878"/>
                </a:solidFill>
                <a:latin typeface="Pretendard SemiBold"/>
              </a:rPr>
              <a:t>: 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10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캐릭터의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고정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이미지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사용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.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이미지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구성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: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다양한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각도와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상황의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이미지로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구성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.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제한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조건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: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일반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스킨만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사용하여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단순화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42800" y="1879600"/>
            <a:ext cx="431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데이터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처리</a:t>
            </a:r>
            <a:r>
              <a:rPr lang="en-US" sz="40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1F5E8B"/>
                </a:solidFill>
                <a:ea typeface="Pretendard ExtraBold"/>
              </a:rPr>
              <a:t>과정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66600" y="2565400"/>
            <a:ext cx="46863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데이터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추출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: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영상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촬영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후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프레임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단위로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이미지를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분할하여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데이터로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활용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.</a:t>
            </a:r>
          </a:p>
          <a:p>
            <a:pPr lvl="0" algn="l"/>
            <a:endParaRPr lang="en-US" sz="2000" b="0" i="0" u="none" strike="noStrike" dirty="0">
              <a:solidFill>
                <a:srgbClr val="787878"/>
              </a:solidFill>
              <a:latin typeface="Pretendard SemiBold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데이터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처리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: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각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캐릭터별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이미지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크기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조정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및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 err="1">
                <a:solidFill>
                  <a:srgbClr val="787878"/>
                </a:solidFill>
                <a:ea typeface="Pretendard SemiBold"/>
              </a:rPr>
              <a:t>라벨링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작업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수행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.</a:t>
            </a:r>
          </a:p>
          <a:p>
            <a:pPr lvl="0" algn="l"/>
            <a:endParaRPr lang="en-US" sz="2000" b="0" i="0" u="none" strike="noStrike" dirty="0">
              <a:solidFill>
                <a:srgbClr val="787878"/>
              </a:solidFill>
              <a:latin typeface="Pretendard SemiBold"/>
            </a:endParaRPr>
          </a:p>
          <a:p>
            <a:pPr marL="342900" lvl="0" indent="-3429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데이터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 err="1">
                <a:solidFill>
                  <a:srgbClr val="787878"/>
                </a:solidFill>
                <a:ea typeface="Pretendard SemiBold"/>
              </a:rPr>
              <a:t>전처리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: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학습에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적합하도록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이미지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 err="1">
                <a:solidFill>
                  <a:srgbClr val="787878"/>
                </a:solidFill>
                <a:ea typeface="Pretendard SemiBold"/>
              </a:rPr>
              <a:t>전처리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진행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800" y="596900"/>
            <a:ext cx="30353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700" b="0" i="0" u="none" strike="noStrike">
                <a:solidFill>
                  <a:srgbClr val="605C59"/>
                </a:solidFill>
                <a:ea typeface="Pretendard ExtraBold"/>
              </a:rPr>
              <a:t>데이터 셋 준비</a:t>
            </a:r>
            <a:endParaRPr lang="ko-KR" sz="57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9900" y="3263900"/>
            <a:ext cx="24638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altLang="ko-KR" sz="2800" b="0" i="0" u="none" strike="noStrike" dirty="0">
              <a:solidFill>
                <a:srgbClr val="595959"/>
              </a:solidFill>
              <a:latin typeface="Pretendard Semi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E29E6E-9C89-B886-F49E-19B18AA8036B}"/>
              </a:ext>
            </a:extLst>
          </p:cNvPr>
          <p:cNvSpPr txBox="1"/>
          <p:nvPr/>
        </p:nvSpPr>
        <p:spPr>
          <a:xfrm>
            <a:off x="12166600" y="5295900"/>
            <a:ext cx="5334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9600"/>
              </a:lnSpc>
              <a:buFont typeface="Wingdings" panose="05000000000000000000" pitchFamily="2" charset="2"/>
              <a:buChar char="§"/>
            </a:pPr>
            <a:r>
              <a:rPr lang="ko-KR" altLang="ko-KR" sz="2000" b="0" i="0" u="none" strike="noStrike">
                <a:solidFill>
                  <a:srgbClr val="787878"/>
                </a:solidFill>
                <a:ea typeface="Pretendard SemiBold"/>
              </a:rPr>
              <a:t>리사이징</a:t>
            </a:r>
            <a:r>
              <a:rPr lang="en-US" altLang="ko-KR" sz="2000" b="0" i="0" u="none" strike="noStrike">
                <a:solidFill>
                  <a:srgbClr val="787878"/>
                </a:solidFill>
                <a:latin typeface="Pretendard SemiBold"/>
              </a:rPr>
              <a:t>:</a:t>
            </a:r>
          </a:p>
          <a:p>
            <a:pPr lvl="0" algn="l">
              <a:lnSpc>
                <a:spcPct val="99600"/>
              </a:lnSpc>
            </a:pPr>
            <a:r>
              <a:rPr lang="ko-KR" altLang="ko-KR" sz="1800" b="0" i="0" u="none" strike="noStrike">
                <a:solidFill>
                  <a:srgbClr val="787878"/>
                </a:solidFill>
                <a:ea typeface="Pretendard SemiBold"/>
              </a:rPr>
              <a:t>추출된</a:t>
            </a:r>
            <a:r>
              <a:rPr lang="en-US" altLang="ko-KR" sz="1800" b="0" i="0" u="none" strike="noStrike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altLang="ko-KR" sz="1800" b="0" i="0" u="none" strike="noStrike">
                <a:solidFill>
                  <a:srgbClr val="787878"/>
                </a:solidFill>
                <a:ea typeface="Pretendard SemiBold"/>
              </a:rPr>
              <a:t>이미지를</a:t>
            </a:r>
            <a:r>
              <a:rPr lang="en-US" altLang="ko-KR" sz="1800" b="0" i="0" u="none" strike="noStrike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altLang="ko-KR" sz="1800" b="0" i="0" u="none" strike="noStrike">
                <a:solidFill>
                  <a:srgbClr val="787878"/>
                </a:solidFill>
                <a:ea typeface="Pretendard SemiBold"/>
              </a:rPr>
              <a:t>모델</a:t>
            </a:r>
            <a:r>
              <a:rPr lang="en-US" altLang="ko-KR" sz="1800" b="0" i="0" u="none" strike="noStrike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altLang="ko-KR" sz="1800" b="0" i="0" u="none" strike="noStrike">
                <a:solidFill>
                  <a:srgbClr val="787878"/>
                </a:solidFill>
                <a:ea typeface="Pretendard SemiBold"/>
              </a:rPr>
              <a:t>입력</a:t>
            </a:r>
            <a:r>
              <a:rPr lang="en-US" altLang="ko-KR" sz="1800" b="0" i="0" u="none" strike="noStrike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altLang="ko-KR" sz="1800" b="0" i="0" u="none" strike="noStrike">
                <a:solidFill>
                  <a:srgbClr val="787878"/>
                </a:solidFill>
                <a:ea typeface="Pretendard SemiBold"/>
              </a:rPr>
              <a:t>크기에</a:t>
            </a:r>
            <a:r>
              <a:rPr lang="en-US" altLang="ko-KR" sz="1800" b="0" i="0" u="none" strike="noStrike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altLang="ko-KR" sz="1800" b="0" i="0" u="none" strike="noStrike">
                <a:solidFill>
                  <a:srgbClr val="787878"/>
                </a:solidFill>
                <a:ea typeface="Pretendard SemiBold"/>
              </a:rPr>
              <a:t>맞게</a:t>
            </a:r>
            <a:r>
              <a:rPr lang="en-US" altLang="ko-KR" sz="1800" b="0" i="0" u="none" strike="noStrike">
                <a:solidFill>
                  <a:srgbClr val="787878"/>
                </a:solidFill>
                <a:latin typeface="Pretendard SemiBold"/>
              </a:rPr>
              <a:t> 244x244 </a:t>
            </a:r>
            <a:r>
              <a:rPr lang="ko-KR" altLang="ko-KR" sz="1800" b="0" i="0" u="none" strike="noStrike">
                <a:solidFill>
                  <a:srgbClr val="787878"/>
                </a:solidFill>
                <a:ea typeface="Pretendard SemiBold"/>
              </a:rPr>
              <a:t>픽셀로</a:t>
            </a:r>
            <a:r>
              <a:rPr lang="en-US" altLang="ko-KR" sz="1800" b="0" i="0" u="none" strike="noStrike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altLang="ko-KR" sz="1800" b="0" i="0" u="none" strike="noStrike">
                <a:solidFill>
                  <a:srgbClr val="787878"/>
                </a:solidFill>
                <a:ea typeface="Pretendard SemiBold"/>
              </a:rPr>
              <a:t>리사이즈하여</a:t>
            </a:r>
            <a:r>
              <a:rPr lang="en-US" altLang="ko-KR" sz="1800" b="0" i="0" u="none" strike="noStrike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altLang="ko-KR" sz="1800" b="0" i="0" u="none" strike="noStrike">
                <a:solidFill>
                  <a:srgbClr val="787878"/>
                </a:solidFill>
                <a:ea typeface="Pretendard SemiBold"/>
              </a:rPr>
              <a:t>전처리</a:t>
            </a:r>
            <a:r>
              <a:rPr lang="en-US" altLang="ko-KR" sz="1800" b="0" i="0" u="none" strike="noStrike">
                <a:solidFill>
                  <a:srgbClr val="787878"/>
                </a:solidFill>
                <a:latin typeface="Pretendard SemiBold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1800" b="0" i="0" u="none" strike="noStrike" dirty="0">
              <a:solidFill>
                <a:srgbClr val="787878"/>
              </a:solidFill>
              <a:latin typeface="Pretendard Semi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8D9219F-CA6C-6A2B-02C6-9F66B9AC8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1" y="4914900"/>
            <a:ext cx="4362482" cy="29432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1A0FF6-7D43-ACFB-4127-478AEEE084A7}"/>
              </a:ext>
            </a:extLst>
          </p:cNvPr>
          <p:cNvSpPr txBox="1"/>
          <p:nvPr/>
        </p:nvSpPr>
        <p:spPr>
          <a:xfrm>
            <a:off x="5549900" y="8161385"/>
            <a:ext cx="629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rgbClr val="787878"/>
                </a:solidFill>
                <a:highlight>
                  <a:srgbClr val="FFFF00"/>
                </a:highlight>
                <a:latin typeface="Pretendard SemiBold"/>
              </a:rPr>
              <a:t>미니언은 클래스에 포함되어 있지 않기 때문에</a:t>
            </a:r>
            <a:r>
              <a:rPr lang="en-US" altLang="ko-KR" sz="2400" b="0" i="0" u="none" strike="noStrike">
                <a:solidFill>
                  <a:srgbClr val="787878"/>
                </a:solidFill>
                <a:highlight>
                  <a:srgbClr val="FFFF00"/>
                </a:highlight>
                <a:latin typeface="Pretendard SemiBold"/>
              </a:rPr>
              <a:t>, </a:t>
            </a:r>
            <a:r>
              <a:rPr lang="ko-KR" altLang="en-US" sz="2400">
                <a:solidFill>
                  <a:srgbClr val="787878"/>
                </a:solidFill>
                <a:highlight>
                  <a:srgbClr val="FFFF00"/>
                </a:highlight>
                <a:latin typeface="Pretendard SemiBold"/>
              </a:rPr>
              <a:t>프레임 분할된 데이터셋 에서 다음과 같은 이상 데이터는 제거</a:t>
            </a:r>
            <a:endParaRPr lang="en-US" altLang="ko-KR" sz="2400" b="0" i="0" u="none" strike="noStrike" dirty="0">
              <a:solidFill>
                <a:srgbClr val="787878"/>
              </a:solidFill>
              <a:highlight>
                <a:srgbClr val="FFFF00"/>
              </a:highlight>
              <a:latin typeface="Pretendar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452315"/>
            <a:ext cx="12573000" cy="825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064500" y="5384800"/>
            <a:ext cx="5867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1231900"/>
            <a:ext cx="342900" cy="139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58800" y="596900"/>
            <a:ext cx="29591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700" b="0" i="0" u="none" strike="noStrike">
                <a:solidFill>
                  <a:srgbClr val="605C59"/>
                </a:solidFill>
                <a:ea typeface="Pretendard ExtraBold"/>
              </a:rPr>
              <a:t>모델 선정 </a:t>
            </a:r>
            <a:endParaRPr lang="ko-KR" altLang="ko-KR" sz="57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63138" y="1574800"/>
            <a:ext cx="431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1F5E8B"/>
                </a:solidFill>
                <a:ea typeface="Pretendard ExtraBold"/>
              </a:rPr>
              <a:t>사용</a:t>
            </a:r>
            <a:r>
              <a:rPr lang="en-US" sz="4000" b="0" i="0" u="none" strike="noStrike" dirty="0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1F5E8B"/>
                </a:solidFill>
                <a:ea typeface="Pretendard ExtraBold"/>
              </a:rPr>
              <a:t>모델</a:t>
            </a:r>
            <a:r>
              <a:rPr lang="en-US" sz="4000" b="0" i="0" u="none" strike="noStrike" dirty="0">
                <a:solidFill>
                  <a:srgbClr val="1F5E8B"/>
                </a:solidFill>
                <a:latin typeface="Pretendard ExtraBold"/>
              </a:rPr>
              <a:t> : VGG16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03850" y="3162300"/>
            <a:ext cx="51816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787878"/>
                </a:solidFill>
                <a:latin typeface="Pretendard SemiBold"/>
                <a:ea typeface="Pretendard SemiBold"/>
              </a:rPr>
              <a:t>이미지에 대한 클래스 분류</a:t>
            </a:r>
            <a:endParaRPr lang="en-US" altLang="ko-KR" sz="2000">
              <a:solidFill>
                <a:srgbClr val="787878"/>
              </a:solidFill>
              <a:latin typeface="Pretendard SemiBold"/>
              <a:ea typeface="Pretendard SemiBold"/>
            </a:endParaRPr>
          </a:p>
          <a:p>
            <a:pPr marL="342900" lvl="0" indent="-342900" algn="l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787878"/>
              </a:solidFill>
              <a:latin typeface="Pretendard SemiBold"/>
            </a:endParaRPr>
          </a:p>
          <a:p>
            <a:pPr marL="342900" lvl="0" indent="-3429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상대적으로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구현과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학습이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SemiBold"/>
              </a:rPr>
              <a:t>간단하며</a:t>
            </a:r>
            <a:r>
              <a:rPr lang="en-US" altLang="ko-KR" sz="2000" dirty="0">
                <a:solidFill>
                  <a:srgbClr val="787878"/>
                </a:solidFill>
                <a:latin typeface="Pretendard SemiBold"/>
                <a:ea typeface="Pretendard SemiBold"/>
              </a:rPr>
              <a:t>, </a:t>
            </a:r>
            <a:r>
              <a:rPr lang="ko-KR" altLang="en-US" sz="2000" dirty="0">
                <a:solidFill>
                  <a:srgbClr val="787878"/>
                </a:solidFill>
                <a:latin typeface="Pretendard SemiBold"/>
                <a:ea typeface="Pretendard SemiBold"/>
              </a:rPr>
              <a:t>배울 수 있는     </a:t>
            </a:r>
            <a:r>
              <a:rPr lang="en-US" altLang="ko-KR" sz="2000" dirty="0">
                <a:solidFill>
                  <a:srgbClr val="787878"/>
                </a:solidFill>
                <a:latin typeface="Pretendard SemiBold"/>
                <a:ea typeface="Pretendard SemiBold"/>
              </a:rPr>
              <a:t>           </a:t>
            </a:r>
            <a:r>
              <a:rPr lang="ko-KR" altLang="en-US" sz="2000" dirty="0">
                <a:solidFill>
                  <a:srgbClr val="787878"/>
                </a:solidFill>
                <a:latin typeface="Pretendard SemiBold"/>
                <a:ea typeface="Pretendard SemiBold"/>
              </a:rPr>
              <a:t>것이  </a:t>
            </a:r>
            <a:r>
              <a:rPr lang="ko-KR" altLang="en-US" sz="2000" b="0" i="0" u="none" strike="noStrike" dirty="0">
                <a:solidFill>
                  <a:srgbClr val="787878"/>
                </a:solidFill>
                <a:latin typeface="Pretendard SemiBold"/>
                <a:ea typeface="Pretendard SemiBold"/>
              </a:rPr>
              <a:t>다양함</a:t>
            </a:r>
            <a:endParaRPr lang="en-US" sz="2000" b="0" i="0" u="none" strike="noStrike" dirty="0">
              <a:solidFill>
                <a:srgbClr val="787878"/>
              </a:solidFill>
              <a:latin typeface="Pretendard Semi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809AAF-C0CB-1F2D-A791-0DAF23F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00" y="2038327"/>
            <a:ext cx="6076994" cy="6210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86624-D49F-6CBD-8F2C-FAD8976EE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7A850F-C7C7-52C7-2EC6-F43D7ABB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574437-B126-3AA3-7F86-BFE399C9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1750"/>
            <a:ext cx="12573000" cy="8255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F56BC5-AC66-583C-C604-0136AB566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064500" y="5384800"/>
            <a:ext cx="5867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295FE60-C260-1A6E-C5C0-A5A8C0FA5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19" y="927588"/>
            <a:ext cx="342900" cy="139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4933D17-8219-777F-D7A7-FEED249FC057}"/>
              </a:ext>
            </a:extLst>
          </p:cNvPr>
          <p:cNvSpPr txBox="1"/>
          <p:nvPr/>
        </p:nvSpPr>
        <p:spPr>
          <a:xfrm>
            <a:off x="558800" y="596900"/>
            <a:ext cx="29591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700" b="0" i="0" u="none" strike="noStrike">
                <a:solidFill>
                  <a:srgbClr val="605C59"/>
                </a:solidFill>
                <a:ea typeface="Pretendard ExtraBold"/>
              </a:rPr>
              <a:t>모델 선정</a:t>
            </a:r>
            <a:endParaRPr lang="ko-KR" altLang="ko-KR" sz="57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97FC2B2-3DE7-9C54-ABDC-02FCE8C19490}"/>
              </a:ext>
            </a:extLst>
          </p:cNvPr>
          <p:cNvSpPr txBox="1"/>
          <p:nvPr/>
        </p:nvSpPr>
        <p:spPr>
          <a:xfrm>
            <a:off x="6140938" y="1187450"/>
            <a:ext cx="431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>
                <a:solidFill>
                  <a:srgbClr val="1F5E8B"/>
                </a:solidFill>
                <a:ea typeface="Pretendard ExtraBold"/>
              </a:rPr>
              <a:t>테스트 환경</a:t>
            </a:r>
            <a:endParaRPr lang="en-US" sz="4000" b="0" i="0" u="none" strike="noStrike" dirty="0">
              <a:solidFill>
                <a:srgbClr val="1F5E8B"/>
              </a:solidFill>
              <a:latin typeface="Pretendard Extra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A4CF82F-EB98-5C37-14DC-03F6D5F0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844" y="2705100"/>
            <a:ext cx="11546112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3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372</Words>
  <Application>Microsoft Office PowerPoint</Application>
  <PresentationFormat>사용자 지정</PresentationFormat>
  <Paragraphs>78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Pretendard Bold</vt:lpstr>
      <vt:lpstr>Pretendard ExtraBold</vt:lpstr>
      <vt:lpstr>Arial</vt:lpstr>
      <vt:lpstr>Calibri</vt:lpstr>
      <vt:lpstr>맑은 고딕 Semilight</vt:lpstr>
      <vt:lpstr>Pretendard SemiBold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김태겸</cp:lastModifiedBy>
  <cp:revision>26</cp:revision>
  <dcterms:created xsi:type="dcterms:W3CDTF">2006-08-16T00:00:00Z</dcterms:created>
  <dcterms:modified xsi:type="dcterms:W3CDTF">2024-12-12T05:26:52Z</dcterms:modified>
</cp:coreProperties>
</file>